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ot-air balloons viewed from below against a blue sky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Close-up of the top of a hot-air balloon viewed from above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Hot-air balloons viewed from below against a blue sky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t-air balloons viewed from below against a blue sky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lose-up of the top of a hot-air balloon viewed from abov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hot-air balloon viewed from below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Hot-air balloons viewed from below against a blue sky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Teaching spatial data analysi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Teaching spatial data analysis</a:t>
            </a:r>
          </a:p>
        </p:txBody>
      </p:sp>
      <p:sp>
        <p:nvSpPr>
          <p:cNvPr id="153" name="A case study with recommendation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case study with recommendations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iven the local benefits of nonprofits, you may wish to discuss the distribution of nonprofits with respect to need.…"/>
          <p:cNvSpPr txBox="1"/>
          <p:nvPr>
            <p:ph type="body" sz="half" idx="1"/>
          </p:nvPr>
        </p:nvSpPr>
        <p:spPr>
          <a:xfrm>
            <a:off x="831804" y="2571932"/>
            <a:ext cx="9779001" cy="9932963"/>
          </a:xfrm>
          <a:prstGeom prst="rect">
            <a:avLst/>
          </a:prstGeom>
        </p:spPr>
        <p:txBody>
          <a:bodyPr/>
          <a:lstStyle/>
          <a:p>
            <a:pPr/>
            <a:r>
              <a:t>Given the local benefits of nonprofits, you may wish to discuss the distribution of nonprofits with respect to need.</a:t>
            </a:r>
          </a:p>
          <a:p>
            <a:pPr/>
            <a:r>
              <a:t>Here we consider a bivariate map: density and the neighborhood deprivation index, a factor variable measuring the relative deprivation of the tract.</a:t>
            </a:r>
          </a:p>
          <a:p>
            <a:pPr/>
            <a:r>
              <a:t>What conclusions do you draw from this map?</a:t>
            </a:r>
          </a:p>
        </p:txBody>
      </p:sp>
      <p:sp>
        <p:nvSpPr>
          <p:cNvPr id="186" name="Bivariate mapping"/>
          <p:cNvSpPr txBox="1"/>
          <p:nvPr>
            <p:ph type="title"/>
          </p:nvPr>
        </p:nvSpPr>
        <p:spPr>
          <a:xfrm>
            <a:off x="341819" y="939166"/>
            <a:ext cx="10117667" cy="1461222"/>
          </a:xfrm>
          <a:prstGeom prst="rect">
            <a:avLst/>
          </a:prstGeom>
        </p:spPr>
        <p:txBody>
          <a:bodyPr/>
          <a:lstStyle/>
          <a:p>
            <a:pPr/>
            <a:r>
              <a:t>Bivariate mapping</a:t>
            </a:r>
          </a:p>
        </p:txBody>
      </p:sp>
      <p:pic>
        <p:nvPicPr>
          <p:cNvPr id="187" name="fig_2_spatialeda.png" descr="fig_2_spatialed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70177" y="-671216"/>
            <a:ext cx="15159842" cy="135564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While nonprofits provide a range of benefits, human service organizations often provide essential services, making their location a key concern.…"/>
          <p:cNvSpPr txBox="1"/>
          <p:nvPr>
            <p:ph type="body" sz="half" idx="1"/>
          </p:nvPr>
        </p:nvSpPr>
        <p:spPr>
          <a:xfrm>
            <a:off x="194102" y="2514287"/>
            <a:ext cx="9779001" cy="9932963"/>
          </a:xfrm>
          <a:prstGeom prst="rect">
            <a:avLst/>
          </a:prstGeom>
        </p:spPr>
        <p:txBody>
          <a:bodyPr/>
          <a:lstStyle/>
          <a:p>
            <a:pPr/>
            <a:r>
              <a:t>While nonprofits provide a range of benefits, human service organizations often provide essential services, making their location a key concern. </a:t>
            </a:r>
          </a:p>
          <a:p>
            <a:pPr/>
            <a:r>
              <a:t>This map shows the density of human service organizations and neighborhood deprivation, showing a broad mismatch.</a:t>
            </a:r>
          </a:p>
        </p:txBody>
      </p:sp>
      <p:sp>
        <p:nvSpPr>
          <p:cNvPr id="190" name="Human Services"/>
          <p:cNvSpPr txBox="1"/>
          <p:nvPr>
            <p:ph type="title"/>
          </p:nvPr>
        </p:nvSpPr>
        <p:spPr>
          <a:xfrm>
            <a:off x="341819" y="939166"/>
            <a:ext cx="10117667" cy="1461222"/>
          </a:xfrm>
          <a:prstGeom prst="rect">
            <a:avLst/>
          </a:prstGeom>
        </p:spPr>
        <p:txBody>
          <a:bodyPr/>
          <a:lstStyle/>
          <a:p>
            <a:pPr/>
            <a:r>
              <a:t>Human Services</a:t>
            </a:r>
          </a:p>
        </p:txBody>
      </p:sp>
      <p:pic>
        <p:nvPicPr>
          <p:cNvPr id="191" name="fig_hu_spatialeda.png" descr="fig_hu_spatialed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08521" y="790636"/>
            <a:ext cx="14554946" cy="125506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patial Data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Spatial Data Analysis</a:t>
            </a:r>
          </a:p>
        </p:txBody>
      </p:sp>
      <p:sp>
        <p:nvSpPr>
          <p:cNvPr id="156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Spatial data analysis may take many form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Spatial data analysis may take many forms:</a:t>
            </a:r>
          </a:p>
          <a:p>
            <a:pPr lvl="1"/>
            <a:r>
              <a:t>Accessibility (e.g., analysis of distance from points </a:t>
            </a:r>
          </a:p>
          <a:p>
            <a:pPr lvl="1"/>
            <a:r>
              <a:t>Analysis of points over space (point-reference)</a:t>
            </a:r>
          </a:p>
          <a:p>
            <a:pPr lvl="1"/>
            <a:r>
              <a:t>Areal Data (aggregate units)</a:t>
            </a:r>
          </a:p>
          <a:p>
            <a:pPr/>
            <a:r>
              <a:t>Spatial data analysis can provide important information about:</a:t>
            </a:r>
          </a:p>
          <a:p>
            <a:pPr lvl="1"/>
            <a:r>
              <a:t>The distribution of services or funds</a:t>
            </a:r>
          </a:p>
          <a:p>
            <a:pPr lvl="1"/>
            <a:r>
              <a:t>Contextual information for program planning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ase Stud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Case Study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Why does the spatial arrangement of nonprofits matte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26287">
              <a:defRPr spc="-134" sz="6715"/>
            </a:lvl1pPr>
          </a:lstStyle>
          <a:p>
            <a:pPr/>
            <a:r>
              <a:t>Why does the spatial arrangement of nonprofits matter?</a:t>
            </a:r>
          </a:p>
        </p:txBody>
      </p:sp>
      <p:sp>
        <p:nvSpPr>
          <p:cNvPr id="162" name="Case study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Case study</a:t>
            </a:r>
          </a:p>
        </p:txBody>
      </p:sp>
      <p:sp>
        <p:nvSpPr>
          <p:cNvPr id="163" name="For resident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residents:</a:t>
            </a:r>
          </a:p>
          <a:p>
            <a:pPr lvl="1"/>
            <a:r>
              <a:t>Service access is increased nearby </a:t>
            </a:r>
          </a:p>
          <a:p>
            <a:pPr lvl="1"/>
            <a:r>
              <a:t>Nonprofit density nay enhance neighborhood processes, including social networks and their benefits (social capital)</a:t>
            </a:r>
          </a:p>
          <a:p>
            <a:pPr lvl="1"/>
            <a:r>
              <a:t>Strengthen the ability of residents to solve collective action problems</a:t>
            </a:r>
          </a:p>
          <a:p>
            <a:pPr/>
            <a:r>
              <a:t>For organizations</a:t>
            </a:r>
          </a:p>
          <a:p>
            <a:pPr lvl="1"/>
            <a:r>
              <a:t>Co-location provides the increased resource access, including economic networks, volunteers, employees, and legitimacy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Understanding the nonprofit s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Understanding the nonprofit sector</a:t>
            </a:r>
          </a:p>
        </p:txBody>
      </p:sp>
      <p:sp>
        <p:nvSpPr>
          <p:cNvPr id="166" name="Case study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Case study</a:t>
            </a:r>
          </a:p>
        </p:txBody>
      </p:sp>
      <p:sp>
        <p:nvSpPr>
          <p:cNvPr id="167" name="The most common measure is Nonprofit Densit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most common measure is Nonprofit Density</a:t>
            </a:r>
          </a:p>
          <a:p>
            <a:pPr/>
            <a:r>
              <a:t>Nonprofit density typically refers to then number of nonprofits in a unit</a:t>
            </a:r>
          </a:p>
          <a:p>
            <a:pPr lvl="1"/>
            <a:r>
              <a:t>Sometimes, it is the number of nonprofits per capita</a:t>
            </a:r>
          </a:p>
          <a:p>
            <a:pPr/>
            <a:r>
              <a:t>Do you see any limitations of this measure?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Understanding the nonprofit sec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Understanding the nonprofit sector</a:t>
            </a:r>
          </a:p>
        </p:txBody>
      </p:sp>
      <p:sp>
        <p:nvSpPr>
          <p:cNvPr id="170" name="Case study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Case study</a:t>
            </a:r>
          </a:p>
        </p:txBody>
      </p:sp>
      <p:sp>
        <p:nvSpPr>
          <p:cNvPr id="171" name="While the available data are often most accurate for density, it is typically a crude indicato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While the available data are often most accurate for density, it is typically a crude indicator</a:t>
            </a:r>
          </a:p>
          <a:p>
            <a:pPr/>
            <a:r>
              <a:t>It does not measure the size of organizations, or their activity. </a:t>
            </a:r>
          </a:p>
          <a:p>
            <a:pPr/>
            <a:r>
              <a:t>One way to redress this issue is by considering nonprofit mass (typically expenses or revenue).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Aggregated by census tract we see an average of 8.5 nonprofits per tract…"/>
          <p:cNvSpPr txBox="1"/>
          <p:nvPr>
            <p:ph type="body" sz="half" idx="1"/>
          </p:nvPr>
        </p:nvSpPr>
        <p:spPr>
          <a:xfrm>
            <a:off x="831804" y="4248265"/>
            <a:ext cx="9779001" cy="8256630"/>
          </a:xfrm>
          <a:prstGeom prst="rect">
            <a:avLst/>
          </a:prstGeom>
        </p:spPr>
        <p:txBody>
          <a:bodyPr/>
          <a:lstStyle/>
          <a:p>
            <a:pPr/>
            <a:r>
              <a:t>Aggregated by census tract we see an average of 8.5 nonprofits per tract</a:t>
            </a:r>
          </a:p>
          <a:p>
            <a:pPr/>
            <a:r>
              <a:t>But where are they?</a:t>
            </a:r>
          </a:p>
          <a:p>
            <a:pPr lvl="1"/>
            <a:r>
              <a:t>Can you identify industrial clusters?</a:t>
            </a:r>
          </a:p>
          <a:p>
            <a:pPr lvl="1"/>
            <a:r>
              <a:t>Intuitively, how do you think about clustering?</a:t>
            </a:r>
          </a:p>
        </p:txBody>
      </p:sp>
      <p:sp>
        <p:nvSpPr>
          <p:cNvPr id="174" name="Cuyahoga County’s…"/>
          <p:cNvSpPr txBox="1"/>
          <p:nvPr>
            <p:ph type="title"/>
          </p:nvPr>
        </p:nvSpPr>
        <p:spPr>
          <a:xfrm>
            <a:off x="1206500" y="952499"/>
            <a:ext cx="9878416" cy="3075068"/>
          </a:xfrm>
          <a:prstGeom prst="rect">
            <a:avLst/>
          </a:prstGeom>
        </p:spPr>
        <p:txBody>
          <a:bodyPr/>
          <a:lstStyle/>
          <a:p>
            <a:pPr/>
            <a:r>
              <a:t>Cuyahoga County’s</a:t>
            </a:r>
          </a:p>
          <a:p>
            <a:pPr/>
            <a:r>
              <a:t>Nonprofit sector</a:t>
            </a:r>
          </a:p>
        </p:txBody>
      </p:sp>
      <p:pic>
        <p:nvPicPr>
          <p:cNvPr id="175" name="fig1_ppt_spatialeda.png" descr="fig1_ppt_spatialed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65816" y="1883893"/>
            <a:ext cx="13854908" cy="112995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Moran’s I - a common measure of spatial autocorrelation, requires a definition of neighbors.…"/>
          <p:cNvSpPr txBox="1"/>
          <p:nvPr>
            <p:ph type="body" sz="half" idx="1"/>
          </p:nvPr>
        </p:nvSpPr>
        <p:spPr>
          <a:xfrm>
            <a:off x="658868" y="4248265"/>
            <a:ext cx="9779001" cy="8256630"/>
          </a:xfrm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4752"/>
            </a:pPr>
            <a:r>
              <a:t>Moran’s I - a common measure of spatial autocorrelation, requires a definition of neighbors. 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t>Given a set of neighbors, Moran’s I compares a unit to its neighbors, and then to the sample. 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t>If the unit is above the sample average, and so are their neighbors, we see a positive I</a:t>
            </a:r>
          </a:p>
        </p:txBody>
      </p:sp>
      <p:sp>
        <p:nvSpPr>
          <p:cNvPr id="178" name="Cuyahoga County’s…"/>
          <p:cNvSpPr txBox="1"/>
          <p:nvPr>
            <p:ph type="title"/>
          </p:nvPr>
        </p:nvSpPr>
        <p:spPr>
          <a:xfrm>
            <a:off x="1206500" y="952500"/>
            <a:ext cx="9878416" cy="3075067"/>
          </a:xfrm>
          <a:prstGeom prst="rect">
            <a:avLst/>
          </a:prstGeom>
        </p:spPr>
        <p:txBody>
          <a:bodyPr/>
          <a:lstStyle/>
          <a:p>
            <a:pPr/>
            <a:r>
              <a:t>Cuyahoga County’s</a:t>
            </a:r>
          </a:p>
          <a:p>
            <a:pPr/>
            <a:r>
              <a:t>Nonprofit sector</a:t>
            </a:r>
          </a:p>
        </p:txBody>
      </p:sp>
      <p:pic>
        <p:nvPicPr>
          <p:cNvPr id="179" name="fig3_ppt_spatialeda.png" descr="fig3_ppt_spatialed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38556" y="2153772"/>
            <a:ext cx="14023083" cy="108416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Imagine you are presenting your work to a policy maker, describing the sector"/>
          <p:cNvSpPr txBox="1"/>
          <p:nvPr>
            <p:ph type="title" idx="4294967295"/>
          </p:nvPr>
        </p:nvSpPr>
        <p:spPr>
          <a:xfrm>
            <a:off x="1206500" y="952500"/>
            <a:ext cx="7152758" cy="6104827"/>
          </a:xfrm>
          <a:prstGeom prst="rect">
            <a:avLst/>
          </a:prstGeom>
        </p:spPr>
        <p:txBody>
          <a:bodyPr/>
          <a:lstStyle>
            <a:lvl1pPr defTabSz="2218888">
              <a:defRPr spc="-154" sz="7735"/>
            </a:lvl1pPr>
          </a:lstStyle>
          <a:p>
            <a:pPr/>
            <a:r>
              <a:t>Imagine you are presenting your work to a policy maker, describing the sector</a:t>
            </a:r>
          </a:p>
        </p:txBody>
      </p:sp>
      <p:pic>
        <p:nvPicPr>
          <p:cNvPr id="182" name="fig_1_spatialeda.png" descr="fig_1_spatialed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46211" y="-404222"/>
            <a:ext cx="14524443" cy="14524444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What other information would you want to consider?"/>
          <p:cNvSpPr txBox="1"/>
          <p:nvPr>
            <p:ph type="body" sz="quarter" idx="4294967295"/>
          </p:nvPr>
        </p:nvSpPr>
        <p:spPr>
          <a:xfrm>
            <a:off x="1206500" y="7491057"/>
            <a:ext cx="6025745" cy="5013459"/>
          </a:xfrm>
          <a:prstGeom prst="rect">
            <a:avLst/>
          </a:prstGeom>
        </p:spPr>
        <p:txBody>
          <a:bodyPr/>
          <a:lstStyle>
            <a:lvl1pPr marL="0" indent="0" defTabSz="2170121">
              <a:lnSpc>
                <a:spcPct val="80000"/>
              </a:lnSpc>
              <a:spcBef>
                <a:spcPts val="0"/>
              </a:spcBef>
              <a:buSzTx/>
              <a:buNone/>
              <a:defRPr b="1" spc="-151" sz="7565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What other information would you want to consider?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